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60" r:id="rId5"/>
    <p:sldId id="261" r:id="rId6"/>
    <p:sldId id="262" r:id="rId7"/>
    <p:sldId id="293" r:id="rId8"/>
    <p:sldId id="290" r:id="rId9"/>
    <p:sldId id="289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91" r:id="rId19"/>
    <p:sldId id="272" r:id="rId20"/>
    <p:sldId id="274" r:id="rId21"/>
    <p:sldId id="273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92" r:id="rId30"/>
    <p:sldId id="282" r:id="rId31"/>
    <p:sldId id="283" r:id="rId32"/>
    <p:sldId id="284" r:id="rId33"/>
    <p:sldId id="285" r:id="rId34"/>
    <p:sldId id="286" r:id="rId35"/>
    <p:sldId id="287" r:id="rId36"/>
  </p:sldIdLst>
  <p:sldSz cx="12192000" cy="6858000"/>
  <p:notesSz cx="6858000" cy="91440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slide" Target="slides/slide25.xml" /><Relationship Id="rId39" Type="http://schemas.openxmlformats.org/officeDocument/2006/relationships/theme" Target="theme/theme1.xml" /><Relationship Id="rId3" Type="http://schemas.openxmlformats.org/officeDocument/2006/relationships/slide" Target="slides/slide2.xml" /><Relationship Id="rId21" Type="http://schemas.openxmlformats.org/officeDocument/2006/relationships/slide" Target="slides/slide20.xml" /><Relationship Id="rId34" Type="http://schemas.openxmlformats.org/officeDocument/2006/relationships/slide" Target="slides/slide33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slide" Target="slides/slide24.xml" /><Relationship Id="rId33" Type="http://schemas.openxmlformats.org/officeDocument/2006/relationships/slide" Target="slides/slide32.xml" /><Relationship Id="rId38" Type="http://schemas.openxmlformats.org/officeDocument/2006/relationships/viewProps" Target="viewProps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29" Type="http://schemas.openxmlformats.org/officeDocument/2006/relationships/slide" Target="slides/slide28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slide" Target="slides/slide23.xml" /><Relationship Id="rId32" Type="http://schemas.openxmlformats.org/officeDocument/2006/relationships/slide" Target="slides/slide31.xml" /><Relationship Id="rId37" Type="http://schemas.openxmlformats.org/officeDocument/2006/relationships/presProps" Target="presProps.xml" /><Relationship Id="rId40" Type="http://schemas.openxmlformats.org/officeDocument/2006/relationships/tableStyles" Target="tableStyles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slide" Target="slides/slide22.xml" /><Relationship Id="rId28" Type="http://schemas.openxmlformats.org/officeDocument/2006/relationships/slide" Target="slides/slide27.xml" /><Relationship Id="rId36" Type="http://schemas.openxmlformats.org/officeDocument/2006/relationships/slide" Target="slides/slide35.xml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31" Type="http://schemas.openxmlformats.org/officeDocument/2006/relationships/slide" Target="slides/slide30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slide" Target="slides/slide21.xml" /><Relationship Id="rId27" Type="http://schemas.openxmlformats.org/officeDocument/2006/relationships/slide" Target="slides/slide26.xml" /><Relationship Id="rId30" Type="http://schemas.openxmlformats.org/officeDocument/2006/relationships/slide" Target="slides/slide29.xml" /><Relationship Id="rId35" Type="http://schemas.openxmlformats.org/officeDocument/2006/relationships/slide" Target="slides/slide34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FE026-84F7-5876-E13C-CB2752AE8F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942FA4-2B16-184E-0F71-C627F4474F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70177-12CC-2B12-ECCF-41E412372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C1AC1-C7CA-454C-8778-35FF0DF1B2A7}" type="datetimeFigureOut">
              <a:rPr lang="en-PK" smtClean="0"/>
              <a:t>05/27/2023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5402C-F83B-1BFC-8216-E365CFA90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6F57F8-E5E9-F896-9F2B-93B7C329F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16492-8598-41AD-B16F-4055CEE4A8F4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881823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4E5C8-5E01-0F0D-D7A6-E60332B27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8DE46B-BA96-CA71-E411-FB19B1CD4D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C4EB5-D664-6ADF-A4B5-FE6C68C4B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C1AC1-C7CA-454C-8778-35FF0DF1B2A7}" type="datetimeFigureOut">
              <a:rPr lang="en-PK" smtClean="0"/>
              <a:t>05/27/2023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22F76-0626-FEA5-B1DD-9A9E3A98E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138A7-220A-E417-0C95-62D2AE17D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16492-8598-41AD-B16F-4055CEE4A8F4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100326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704A32-17DE-2997-E5C5-90C439833B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CCE979-B866-5E59-DBEE-3B6A2F4857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7F080-FC76-C5EB-3216-14B700A10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C1AC1-C7CA-454C-8778-35FF0DF1B2A7}" type="datetimeFigureOut">
              <a:rPr lang="en-PK" smtClean="0"/>
              <a:t>05/27/2023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868FD-A92F-D246-4756-801F68C36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C4B71-4880-2379-3FF5-FFAFCAF40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16492-8598-41AD-B16F-4055CEE4A8F4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910254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1BD0D-7401-B7FD-8D19-AEE4C6806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4B0F0-4665-78A8-B387-0EF3D0DD6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B8322-0162-C91F-D5A8-D8794D55B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C1AC1-C7CA-454C-8778-35FF0DF1B2A7}" type="datetimeFigureOut">
              <a:rPr lang="en-PK" smtClean="0"/>
              <a:t>05/27/2023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64BCB-CB48-FF19-B0B1-193A7E4C1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6B08A6-7C53-D234-946E-EAE5259C2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16492-8598-41AD-B16F-4055CEE4A8F4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870167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0111F-2D3C-7B75-5870-0F6FCBBED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6B4C5E-8F18-BFB1-3F7A-5960B529F3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6FB7E9-37A8-ACF0-CE5B-C500A2A6B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C1AC1-C7CA-454C-8778-35FF0DF1B2A7}" type="datetimeFigureOut">
              <a:rPr lang="en-PK" smtClean="0"/>
              <a:t>05/27/2023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5818DD-1F2E-614E-AE3A-93110FECE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462225-02DC-94CF-1BBB-860088E6B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16492-8598-41AD-B16F-4055CEE4A8F4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739653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92A5F-1DD4-89A8-1162-A5B5C8EC4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E0C19-6FF1-E0B5-218D-05AD10C823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18D83D-EB0F-CF8F-5D3E-F22F3AC693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6C6BE1-5FD7-250C-2E45-6744AF2CA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C1AC1-C7CA-454C-8778-35FF0DF1B2A7}" type="datetimeFigureOut">
              <a:rPr lang="en-PK" smtClean="0"/>
              <a:t>05/27/2023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AB2B48-BD43-7587-4CB4-3C0AB5F86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7EDC7C-BB2E-7D70-10F4-4FF8E03B5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16492-8598-41AD-B16F-4055CEE4A8F4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707787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2A324-0C6E-A6D0-2D03-162F8497A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3C70AC-E364-BD77-335C-BD354ACB7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EE9DB-5B4C-1D10-2EC7-BA8FA77AD9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A8769B-B0FF-FE5E-3AC7-724E2EDE94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0CADBE-170C-887D-B574-62040AE8DE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110851-3E7E-C54E-6230-DB7C063D2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C1AC1-C7CA-454C-8778-35FF0DF1B2A7}" type="datetimeFigureOut">
              <a:rPr lang="en-PK" smtClean="0"/>
              <a:t>05/27/2023</a:t>
            </a:fld>
            <a:endParaRPr lang="en-P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DEDEA0-5FDB-5C01-2527-3D1F5C319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405C1B-7721-471B-85B8-BECFBB928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16492-8598-41AD-B16F-4055CEE4A8F4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988517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D0261-81BB-91A3-B9E6-9D586518D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BE6576-6C43-1202-2ABC-4295F869E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C1AC1-C7CA-454C-8778-35FF0DF1B2A7}" type="datetimeFigureOut">
              <a:rPr lang="en-PK" smtClean="0"/>
              <a:t>05/27/2023</a:t>
            </a:fld>
            <a:endParaRPr lang="en-P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F7D3B2-C551-95C7-FD3C-3AA6D845E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0032C9-8B70-EACC-B5AE-7130943C7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16492-8598-41AD-B16F-4055CEE4A8F4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799088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1BCD1A-6727-3649-C22E-C85AA86AE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C1AC1-C7CA-454C-8778-35FF0DF1B2A7}" type="datetimeFigureOut">
              <a:rPr lang="en-PK" smtClean="0"/>
              <a:t>05/27/2023</a:t>
            </a:fld>
            <a:endParaRPr lang="en-P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526A42-C09D-2B31-ABFF-62AF8176F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0C7DA2-C76F-96A0-A385-A0051782D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16492-8598-41AD-B16F-4055CEE4A8F4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571757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676AE-DC46-9E17-AE87-4D5700FA7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15FD5-552A-46C4-6865-3178115D4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3A90B2-3EF7-6AC3-6BFD-327F0E4215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2DC28-F94C-B9A9-189C-154F60F39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C1AC1-C7CA-454C-8778-35FF0DF1B2A7}" type="datetimeFigureOut">
              <a:rPr lang="en-PK" smtClean="0"/>
              <a:t>05/27/2023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DB4A3B-A5A2-E261-DB18-E34F1C37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69200D-D242-5DE8-58D1-C4713B54E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16492-8598-41AD-B16F-4055CEE4A8F4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42955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F45D8-F2CB-67D2-2B34-3F11787E1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BEE564-DE7E-0FD0-AD7C-33C4767BBD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944E29-916D-7605-B497-330EAB7B20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7DB64A-0137-DBD2-DBB7-600229669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C1AC1-C7CA-454C-8778-35FF0DF1B2A7}" type="datetimeFigureOut">
              <a:rPr lang="en-PK" smtClean="0"/>
              <a:t>05/27/2023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BDEAA-A7BB-58DF-FD50-C9CC49864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DF48D1-3ED5-BD4F-629F-DB3513D3C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16492-8598-41AD-B16F-4055CEE4A8F4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544061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55B488-5EFE-EC06-108F-12DB881F9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D64928-4EC6-B58B-3915-A7D8CEA28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DB734-9DF2-AA5C-6B47-189E56B519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C1AC1-C7CA-454C-8778-35FF0DF1B2A7}" type="datetimeFigureOut">
              <a:rPr lang="en-PK" smtClean="0"/>
              <a:t>05/27/2023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465FA-7B65-7707-6D53-AF09BDFF9C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B79B1C-E0CA-E89F-A520-6C384C79F5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316492-8598-41AD-B16F-4055CEE4A8F4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06100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 /><Relationship Id="rId1" Type="http://schemas.openxmlformats.org/officeDocument/2006/relationships/slideLayout" Target="../slideLayouts/slideLayout2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2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2.xml" 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2.xml" 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2.xml" 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 /><Relationship Id="rId2" Type="http://schemas.openxmlformats.org/officeDocument/2006/relationships/image" Target="../media/image11.pn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13.png" 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 /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 /><Relationship Id="rId1" Type="http://schemas.openxmlformats.org/officeDocument/2006/relationships/slideLayout" Target="../slideLayouts/slideLayout2.xml" 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2.xml" 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 /><Relationship Id="rId1" Type="http://schemas.openxmlformats.org/officeDocument/2006/relationships/slideLayout" Target="../slideLayouts/slideLayout2.xml" 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 /><Relationship Id="rId1" Type="http://schemas.openxmlformats.org/officeDocument/2006/relationships/slideLayout" Target="../slideLayouts/slideLayout2.xml" 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 /><Relationship Id="rId1" Type="http://schemas.openxmlformats.org/officeDocument/2006/relationships/slideLayout" Target="../slideLayouts/slideLayout2.xml" 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 /><Relationship Id="rId1" Type="http://schemas.openxmlformats.org/officeDocument/2006/relationships/slideLayout" Target="../slideLayouts/slideLayout2.xml" 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 /><Relationship Id="rId1" Type="http://schemas.openxmlformats.org/officeDocument/2006/relationships/slideLayout" Target="../slideLayouts/slideLayout2.xml" 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 /><Relationship Id="rId1" Type="http://schemas.openxmlformats.org/officeDocument/2006/relationships/slideLayout" Target="../slideLayouts/slideLayout2.xml" 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 /><Relationship Id="rId1" Type="http://schemas.openxmlformats.org/officeDocument/2006/relationships/slideLayout" Target="../slideLayouts/slideLayout6.xml" 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CA92F49-B7FA-24A3-B7CF-C78176974B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5764" y="2164242"/>
            <a:ext cx="8484716" cy="2200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16861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16647-0DA3-213B-CF9B-A9B1BDED0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Where did it come from ?</a:t>
            </a:r>
            <a:endParaRPr lang="en-PK" b="1" dirty="0">
              <a:solidFill>
                <a:schemeClr val="accent1"/>
              </a:solidFill>
            </a:endParaRPr>
          </a:p>
        </p:txBody>
      </p:sp>
      <p:pic>
        <p:nvPicPr>
          <p:cNvPr id="4" name="Picture 3" descr="Hadoop MapReduce Logo">
            <a:extLst>
              <a:ext uri="{FF2B5EF4-FFF2-40B4-BE49-F238E27FC236}">
                <a16:creationId xmlns:a16="http://schemas.microsoft.com/office/drawing/2014/main" id="{A57D727C-ED45-265C-67DD-D69C893F34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7438" y="2746921"/>
            <a:ext cx="3965575" cy="13641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1404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0D560-75DA-A941-669D-653F70A70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chemeClr val="accent1"/>
                </a:solidFill>
                <a:effectLst/>
                <a:latin typeface="inter-regular"/>
              </a:rPr>
              <a:t>Its origin was the Google File System paper, published by Google.</a:t>
            </a:r>
            <a:endParaRPr lang="en-PK" b="1" dirty="0">
              <a:solidFill>
                <a:schemeClr val="accent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677B0A-D6C2-B107-BD17-188B4A647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817" y="1992054"/>
            <a:ext cx="11173813" cy="42099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2700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48EEC7-C41F-9F0C-6207-0E601DE9E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191" y="1132841"/>
            <a:ext cx="11383617" cy="43620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27363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68615-1A4F-DA28-8C0D-ED67DE24AE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4633"/>
            <a:ext cx="10515600" cy="6311209"/>
          </a:xfrm>
        </p:spPr>
        <p:txBody>
          <a:bodyPr>
            <a:normAutofit fontScale="85000" lnSpcReduction="20000"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In 2002, Doug Cutting and Mike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inter-regular"/>
              </a:rPr>
              <a:t>Cafarella</a:t>
            </a: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 started to work on a project, </a:t>
            </a:r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Apache </a:t>
            </a:r>
            <a:r>
              <a:rPr lang="en-US" b="1" i="0" dirty="0" err="1">
                <a:solidFill>
                  <a:srgbClr val="000000"/>
                </a:solidFill>
                <a:effectLst/>
                <a:latin typeface="inter-bold"/>
              </a:rPr>
              <a:t>Nutch</a:t>
            </a:r>
            <a:r>
              <a:rPr lang="en-US" b="1" i="0" dirty="0">
                <a:solidFill>
                  <a:srgbClr val="000000"/>
                </a:solidFill>
                <a:effectLst/>
                <a:latin typeface="inter-bold"/>
              </a:rPr>
              <a:t>.</a:t>
            </a: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 It is an open source web crawler software project.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While working on Apache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inter-regular"/>
              </a:rPr>
              <a:t>Nutch</a:t>
            </a: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, they were dealing with big data. To store that data they have to spend a lot of costs which becomes the consequence of that project. This problem becomes one of the important reason for the emergence of Hadoop.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In 2003, Google introduced a file system known as GFS (Google file system). It is a proprietary distributed file system developed to provide efficient access to data.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In 2004, Google released a white paper on Map Reduce. This technique simplifies the data processing on large clusters.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In 2006, introduces a new project Hadoop with a file system known as HDFS (Hadoop Distributed File System)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Doug Cutting gave named his project Hadoop after his son's toy elephant.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In 2007, Yahoo runs two clusters of 1000 machines.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In 2008, Hadoop became the fastest system to sort 1 terabyte of data on a 900 node cluster within 209 seconds.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In 2013, Hadoop 2.2 was released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nter-regular"/>
              </a:rPr>
              <a:t>In 2017, Hadoop 3.0 was released</a:t>
            </a:r>
          </a:p>
        </p:txBody>
      </p:sp>
    </p:spTree>
    <p:extLst>
      <p:ext uri="{BB962C8B-B14F-4D97-AF65-F5344CB8AC3E}">
        <p14:creationId xmlns:p14="http://schemas.microsoft.com/office/powerpoint/2010/main" val="3793938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E72D6-23FE-1667-F1CA-22AB7A52A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two major components of Hadoop are:</a:t>
            </a:r>
            <a:br>
              <a:rPr lang="en-US" b="1" dirty="0">
                <a:solidFill>
                  <a:schemeClr val="accent1"/>
                </a:solidFill>
              </a:rPr>
            </a:br>
            <a:endParaRPr lang="en-PK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0DC0D-37F2-5806-9398-4E5CEAF8B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HDFS (Hadoop Distributed File System)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Hadoop MapReduce</a:t>
            </a:r>
          </a:p>
          <a:p>
            <a:r>
              <a:rPr lang="en-US" dirty="0"/>
              <a:t>Hadoop MapReduce is a programming model that facilitates the processing of Big Data that is stored on HDFS.</a:t>
            </a:r>
          </a:p>
          <a:p>
            <a:r>
              <a:rPr lang="en-US" dirty="0"/>
              <a:t>Hadoop MapReduce relies on the resources of multiple interconnected computers to handle large amounts of both structured and unstructured data.</a:t>
            </a:r>
          </a:p>
          <a:p>
            <a:r>
              <a:rPr lang="en-US" dirty="0"/>
              <a:t>Before the introduction of Apache Spark and other Big Data Frameworks, Hadoop MapReduce was the only player in Big Data Processing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6339057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118CF-04FC-97B3-D1C3-E97E2356E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4634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Hadoop Core</a:t>
            </a:r>
          </a:p>
          <a:p>
            <a:r>
              <a:rPr lang="en-US" dirty="0"/>
              <a:t>HDFS</a:t>
            </a:r>
          </a:p>
          <a:p>
            <a:r>
              <a:rPr lang="en-US" dirty="0"/>
              <a:t>Map Reduce</a:t>
            </a:r>
          </a:p>
          <a:p>
            <a:r>
              <a:rPr lang="en-US" dirty="0"/>
              <a:t>YARN</a:t>
            </a:r>
          </a:p>
        </p:txBody>
      </p:sp>
      <p:pic>
        <p:nvPicPr>
          <p:cNvPr id="2050" name="Picture 2" descr="Hadoop Ecosystem | Hadoop for Big Data and Data Engineering">
            <a:extLst>
              <a:ext uri="{FF2B5EF4-FFF2-40B4-BE49-F238E27FC236}">
                <a16:creationId xmlns:a16="http://schemas.microsoft.com/office/drawing/2014/main" id="{88EE8C97-8456-0E74-32FC-8BEF8177A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7701" y="1290907"/>
            <a:ext cx="6581775" cy="52768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86681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06670-B91D-DEF9-1EE9-A7EF8207B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HDFS</a:t>
            </a:r>
            <a:endParaRPr lang="en-PK" b="1" dirty="0">
              <a:solidFill>
                <a:schemeClr val="accent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FC0388-9CAD-73B2-FFB1-933C911A69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425" y="1978715"/>
            <a:ext cx="9963150" cy="43053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59467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78C7A-85B1-64C2-86AE-46C09A94E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HDFS Features</a:t>
            </a:r>
            <a:endParaRPr lang="en-PK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DD425-A916-C0DB-F85B-49D941C01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Distributed </a:t>
            </a:r>
          </a:p>
          <a:p>
            <a:r>
              <a:rPr lang="en-US" dirty="0"/>
              <a:t>Scalable</a:t>
            </a:r>
          </a:p>
          <a:p>
            <a:r>
              <a:rPr lang="en-US" dirty="0"/>
              <a:t>Cost Effective</a:t>
            </a:r>
          </a:p>
          <a:p>
            <a:r>
              <a:rPr lang="en-US" dirty="0"/>
              <a:t>Fault Tolerant </a:t>
            </a:r>
          </a:p>
          <a:p>
            <a:r>
              <a:rPr lang="en-US" dirty="0"/>
              <a:t>High Throughput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1468829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B1910-C783-1516-A6D1-3D49683EE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10" y="365125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Need for Distributed File System</a:t>
            </a:r>
            <a:endParaRPr lang="en-PK" b="1" dirty="0">
              <a:solidFill>
                <a:schemeClr val="accent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BE1CA8-7540-950E-8CDA-F60AFD34C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934" y="1066385"/>
            <a:ext cx="2637838" cy="28562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7D37EB8-9361-14BA-5F01-80FB9FDB7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0727" y="4407417"/>
            <a:ext cx="3723073" cy="128477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66D1451-905E-9314-2C41-11579B3473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3999" y="4001294"/>
            <a:ext cx="4200111" cy="255979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948E62-7E4D-0AD4-6DA0-AB155DF57C48}"/>
              </a:ext>
            </a:extLst>
          </p:cNvPr>
          <p:cNvSpPr txBox="1"/>
          <p:nvPr/>
        </p:nvSpPr>
        <p:spPr>
          <a:xfrm>
            <a:off x="1020074" y="1690688"/>
            <a:ext cx="220620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Vertical Scaling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82BDEE-90AA-2751-8F57-E6A7EA583B36}"/>
              </a:ext>
            </a:extLst>
          </p:cNvPr>
          <p:cNvSpPr txBox="1"/>
          <p:nvPr/>
        </p:nvSpPr>
        <p:spPr>
          <a:xfrm>
            <a:off x="1020073" y="2245826"/>
            <a:ext cx="33362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Search Engine Crawler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ADE598-9985-0A1B-F81A-EB64566823B8}"/>
              </a:ext>
            </a:extLst>
          </p:cNvPr>
          <p:cNvSpPr txBox="1"/>
          <p:nvPr/>
        </p:nvSpPr>
        <p:spPr>
          <a:xfrm>
            <a:off x="1020073" y="2847130"/>
            <a:ext cx="609456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To handle such data , lets use same approach </a:t>
            </a:r>
          </a:p>
          <a:p>
            <a:r>
              <a:rPr lang="en-US" sz="2400" dirty="0"/>
              <a:t>Network Approach</a:t>
            </a:r>
            <a:endParaRPr lang="en-PK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53A9A5C-3D39-0B3B-EF60-F7E96503E2F1}"/>
              </a:ext>
            </a:extLst>
          </p:cNvPr>
          <p:cNvSpPr txBox="1"/>
          <p:nvPr/>
        </p:nvSpPr>
        <p:spPr>
          <a:xfrm>
            <a:off x="5724110" y="6262042"/>
            <a:ext cx="60945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Horizontal Scaling</a:t>
            </a:r>
            <a:endParaRPr lang="en-PK" sz="2400" dirty="0"/>
          </a:p>
        </p:txBody>
      </p:sp>
    </p:spTree>
    <p:extLst>
      <p:ext uri="{BB962C8B-B14F-4D97-AF65-F5344CB8AC3E}">
        <p14:creationId xmlns:p14="http://schemas.microsoft.com/office/powerpoint/2010/main" val="339424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2" grpId="0"/>
      <p:bldP spid="1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DD4FF-2C26-B9FB-A81F-466DC22C9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Horizontal Scaling (HDFS)</a:t>
            </a:r>
            <a:endParaRPr lang="en-PK" b="1" dirty="0">
              <a:solidFill>
                <a:schemeClr val="accent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66ED63-E81F-1F19-CF34-C24FADC0A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370" y="1815129"/>
            <a:ext cx="11493260" cy="43961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24559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E9D0-7E79-189B-10A2-986F0DA0E2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Big Data</a:t>
            </a:r>
            <a:endParaRPr lang="en-PK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4854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78C7A-85B1-64C2-86AE-46C09A94E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HDFS Features</a:t>
            </a:r>
            <a:endParaRPr lang="en-PK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DD425-A916-C0DB-F85B-49D941C01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Distributed </a:t>
            </a:r>
          </a:p>
          <a:p>
            <a:r>
              <a:rPr lang="en-US" dirty="0"/>
              <a:t>Scalable </a:t>
            </a:r>
          </a:p>
          <a:p>
            <a:r>
              <a:rPr lang="en-US" dirty="0"/>
              <a:t>Cost Effective (start from single machine and then scale up horizontally) . </a:t>
            </a:r>
            <a:r>
              <a:rPr lang="en-US" dirty="0">
                <a:solidFill>
                  <a:srgbClr val="FF0000"/>
                </a:solidFill>
              </a:rPr>
              <a:t>Commodity Hardware</a:t>
            </a:r>
          </a:p>
          <a:p>
            <a:r>
              <a:rPr lang="en-US" dirty="0"/>
              <a:t>Fault Tolerant (through replication , discussed later )</a:t>
            </a:r>
          </a:p>
          <a:p>
            <a:r>
              <a:rPr lang="en-US" dirty="0"/>
              <a:t>High Throughput (Latency , Throughput)</a:t>
            </a:r>
          </a:p>
          <a:p>
            <a:r>
              <a:rPr lang="en-US" dirty="0"/>
              <a:t>Latency: Time to get the first record</a:t>
            </a:r>
          </a:p>
          <a:p>
            <a:r>
              <a:rPr lang="en-US" dirty="0"/>
              <a:t>Throughput : Number of records processed per unit of time</a:t>
            </a:r>
          </a:p>
          <a:p>
            <a:r>
              <a:rPr lang="en-US" dirty="0">
                <a:solidFill>
                  <a:srgbClr val="FF0000"/>
                </a:solidFill>
              </a:rPr>
              <a:t>HDFS have high throughput but high latency </a:t>
            </a:r>
            <a:endParaRPr lang="en-PK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61792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B75BE-D3A9-9422-03EA-BD4016310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20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Hadoop Cluster</a:t>
            </a:r>
            <a:endParaRPr lang="en-PK" b="1" dirty="0">
              <a:solidFill>
                <a:schemeClr val="accent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AC83DDE-AB11-F4A2-880F-7251B7314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283" y="1221787"/>
            <a:ext cx="11027434" cy="525146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334835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D5FDD-2019-720E-5B7E-33939DB2C1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07643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Name Node : </a:t>
            </a:r>
            <a:r>
              <a:rPr lang="en-US" dirty="0"/>
              <a:t>Manage File system namespace ( store and manages names of directories and files)</a:t>
            </a:r>
          </a:p>
          <a:p>
            <a:r>
              <a:rPr lang="en-US" dirty="0">
                <a:solidFill>
                  <a:srgbClr val="FF0000"/>
                </a:solidFill>
              </a:rPr>
              <a:t>Data Node</a:t>
            </a:r>
            <a:r>
              <a:rPr lang="en-US" dirty="0"/>
              <a:t>: Manage Data</a:t>
            </a:r>
            <a:endParaRPr lang="en-P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06F14D-982C-1C89-0DF1-927CFAD51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425" y="2145057"/>
            <a:ext cx="9963150" cy="43053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68560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791047-CF61-2D57-A0C3-C60DD6ED6D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501" y="329022"/>
            <a:ext cx="11332998" cy="619995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817348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0121924-C8B5-5272-0631-42C306261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843" y="776378"/>
            <a:ext cx="11484314" cy="56352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40436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99D48-9B56-8A13-BD1E-F3643B6A4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Takeaways till now </a:t>
            </a:r>
            <a:endParaRPr lang="en-PK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89B37-8987-85F5-0056-A15A2422D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243"/>
            <a:ext cx="10515600" cy="5155096"/>
          </a:xfrm>
        </p:spPr>
        <p:txBody>
          <a:bodyPr>
            <a:normAutofit fontScale="40000" lnSpcReduction="20000"/>
          </a:bodyPr>
          <a:lstStyle/>
          <a:p>
            <a:r>
              <a:rPr lang="en-US" sz="5000" dirty="0"/>
              <a:t>Master/Slave architecture</a:t>
            </a:r>
          </a:p>
          <a:p>
            <a:pPr lvl="1"/>
            <a:r>
              <a:rPr lang="en-US" sz="4600" dirty="0"/>
              <a:t>Single Name Node (Master)</a:t>
            </a:r>
          </a:p>
          <a:p>
            <a:pPr lvl="1"/>
            <a:r>
              <a:rPr lang="en-US" sz="4600" dirty="0"/>
              <a:t>One or more Data Nodes (Slaves)</a:t>
            </a:r>
          </a:p>
          <a:p>
            <a:r>
              <a:rPr lang="en-US" sz="5000" dirty="0"/>
              <a:t>NN manages and regulates FS namespace</a:t>
            </a:r>
          </a:p>
          <a:p>
            <a:r>
              <a:rPr lang="en-US" sz="5000" dirty="0"/>
              <a:t>All client interactions start with NN</a:t>
            </a:r>
          </a:p>
          <a:p>
            <a:r>
              <a:rPr lang="en-US" sz="5000" dirty="0"/>
              <a:t>DN stores file data as Blocks</a:t>
            </a:r>
          </a:p>
          <a:p>
            <a:r>
              <a:rPr lang="en-US" sz="5000" dirty="0"/>
              <a:t>DN sends heartbeat and block report to NN</a:t>
            </a:r>
          </a:p>
          <a:p>
            <a:r>
              <a:rPr lang="en-US" sz="5000" dirty="0"/>
              <a:t>File is broken into Blocks and stored on DN</a:t>
            </a:r>
          </a:p>
          <a:p>
            <a:r>
              <a:rPr lang="en-US" sz="5000" dirty="0"/>
              <a:t>NN maintains file to block mapping, location, order of blocks and other metadata.</a:t>
            </a:r>
          </a:p>
          <a:p>
            <a:r>
              <a:rPr lang="en-US" sz="5000" dirty="0"/>
              <a:t>Default block size is 128 MB</a:t>
            </a:r>
          </a:p>
          <a:p>
            <a:r>
              <a:rPr lang="en-US" sz="5000" dirty="0"/>
              <a:t>You can change block size for a file</a:t>
            </a:r>
          </a:p>
          <a:p>
            <a:r>
              <a:rPr lang="en-US" sz="5000" dirty="0"/>
              <a:t>Client directly interacts with DN for reading/writing blocks</a:t>
            </a:r>
          </a:p>
          <a:p>
            <a:r>
              <a:rPr lang="en-US" sz="5000" dirty="0"/>
              <a:t>Client buffers data locally to provide streaming read/write</a:t>
            </a:r>
          </a:p>
          <a:p>
            <a:r>
              <a:rPr lang="en-US" sz="5000" dirty="0"/>
              <a:t>NN and DN can be installed on single machine to create a single node cluster for learning purpose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7501466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BB6B0-5EAA-D34F-7B3E-5CDC0171F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Fault Tolerance</a:t>
            </a:r>
            <a:endParaRPr lang="en-PK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24933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C70ECE-57D9-EADA-B819-F1AF95311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53" y="1086928"/>
            <a:ext cx="11502694" cy="487262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452051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ABA21F-0231-3094-808B-9AED09E79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374" y="793630"/>
            <a:ext cx="11897252" cy="5475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846771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CD0FFC-91AC-71BD-6484-91AB97B01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94" y="755950"/>
            <a:ext cx="4691332" cy="4351338"/>
          </a:xfrm>
        </p:spPr>
        <p:txBody>
          <a:bodyPr>
            <a:normAutofit fontScale="92500"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Replication is Expensive!</a:t>
            </a:r>
          </a:p>
          <a:p>
            <a:r>
              <a:rPr lang="en-US" dirty="0"/>
              <a:t>Replication factor of 3 means that 1/3</a:t>
            </a:r>
            <a:r>
              <a:rPr lang="en-US" baseline="30000" dirty="0"/>
              <a:t>rd</a:t>
            </a:r>
            <a:r>
              <a:rPr lang="en-US" dirty="0"/>
              <a:t> of your storage will be reduced </a:t>
            </a:r>
          </a:p>
          <a:p>
            <a:r>
              <a:rPr lang="en-US" dirty="0"/>
              <a:t>Hadoop 2.0 introduced storage policies to reduce such cost</a:t>
            </a:r>
          </a:p>
          <a:p>
            <a:r>
              <a:rPr lang="en-US" dirty="0"/>
              <a:t>Hadoop 3.0 introduced </a:t>
            </a:r>
            <a:r>
              <a:rPr lang="en-US" dirty="0">
                <a:solidFill>
                  <a:srgbClr val="FF0000"/>
                </a:solidFill>
              </a:rPr>
              <a:t>erasure coding </a:t>
            </a:r>
            <a:r>
              <a:rPr lang="en-US" dirty="0"/>
              <a:t>(an alternate to replication)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FF0000"/>
                </a:solidFill>
              </a:rPr>
              <a:t>https://hadoop.apache.org/docs/stable/hadoop-project-dist/hadoop-hdfs/HDFSErasureCoding.html</a:t>
            </a:r>
            <a:endParaRPr lang="en-PK" sz="1500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F562CF-4E1E-8394-3200-E962C3265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2815" y="785812"/>
            <a:ext cx="4572000" cy="52863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75637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6350A-1434-5088-9D6D-61342618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How Big is Big Data ? </a:t>
            </a:r>
            <a:endParaRPr lang="en-PK" b="1" dirty="0">
              <a:solidFill>
                <a:schemeClr val="accent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F580B6B-9372-D7DB-B706-5AEB97387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1550" y="2282066"/>
            <a:ext cx="2628900" cy="38576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732764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2D022-1AFB-DCAC-9990-BDAE296A3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High Availability </a:t>
            </a:r>
            <a:endParaRPr lang="en-PK" b="1" dirty="0">
              <a:solidFill>
                <a:schemeClr val="accent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0BB728-E9FC-5838-C5E9-8D8EE8B8E8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91773"/>
            <a:ext cx="10515600" cy="1191385"/>
          </a:xfrm>
        </p:spPr>
        <p:txBody>
          <a:bodyPr/>
          <a:lstStyle/>
          <a:p>
            <a:r>
              <a:rPr lang="en-US" dirty="0"/>
              <a:t>Uptime </a:t>
            </a:r>
          </a:p>
          <a:p>
            <a:r>
              <a:rPr lang="en-US" dirty="0"/>
              <a:t>Every organization desire 99.99% uptime</a:t>
            </a:r>
          </a:p>
          <a:p>
            <a:endParaRPr lang="en-P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27A03E-0BB6-0C6B-9681-0B3732E89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4569" y="851034"/>
            <a:ext cx="2885714" cy="324761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5AD07E-9785-14F9-6D13-93FE7D4F6CC6}"/>
              </a:ext>
            </a:extLst>
          </p:cNvPr>
          <p:cNvSpPr txBox="1"/>
          <p:nvPr/>
        </p:nvSpPr>
        <p:spPr>
          <a:xfrm>
            <a:off x="838200" y="1951623"/>
            <a:ext cx="60945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Do you remember SLA ? </a:t>
            </a:r>
          </a:p>
        </p:txBody>
      </p:sp>
    </p:spTree>
    <p:extLst>
      <p:ext uri="{BB962C8B-B14F-4D97-AF65-F5344CB8AC3E}">
        <p14:creationId xmlns:p14="http://schemas.microsoft.com/office/powerpoint/2010/main" val="3869749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ACA48A-9C4A-B237-95EA-8D95AD7C2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761" y="1492251"/>
            <a:ext cx="10720477" cy="515468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C71E9266-FDA4-B4DB-5707-3F616608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106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1"/>
                </a:solidFill>
              </a:rPr>
              <a:t>Through replication we can handle Data Node Failure</a:t>
            </a:r>
            <a:endParaRPr lang="en-PK" sz="3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8593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71E9266-FDA4-B4DB-5707-3F616608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0965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But what will happen if Name Node fails ? </a:t>
            </a:r>
            <a:endParaRPr lang="en-PK" sz="3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30689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8C8A0-C0AA-BC41-F4C7-9E7E9383C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How to Protect NN failure ? </a:t>
            </a:r>
            <a:endParaRPr lang="en-PK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BF101-D176-CD5E-593B-F32B9DAF5B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Backup Following things:</a:t>
            </a:r>
          </a:p>
          <a:p>
            <a:r>
              <a:rPr lang="en-US" dirty="0"/>
              <a:t>HDFS Namespace Information</a:t>
            </a:r>
          </a:p>
          <a:p>
            <a:r>
              <a:rPr lang="en-US" dirty="0"/>
              <a:t>Stand-by name node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2291328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70BA61D-1B1F-4B2A-AA50-FEB5790DC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89897"/>
            <a:ext cx="10515600" cy="49947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DC1927-EE50-719C-BB1B-254B3025F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HDFS Namespace Information</a:t>
            </a:r>
            <a:br>
              <a:rPr lang="en-US" b="1" dirty="0">
                <a:solidFill>
                  <a:schemeClr val="accent1"/>
                </a:solidFill>
              </a:rPr>
            </a:br>
            <a:endParaRPr lang="en-PK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40058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2CE432-4077-21BE-CB3D-E3ED7C3EC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016" y="888520"/>
            <a:ext cx="11031968" cy="563945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3065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F0A1F-C70C-C7E0-9F67-C44AC33E7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chemeClr val="accent1"/>
                </a:solidFill>
                <a:effectLst/>
                <a:latin typeface="Google Sans"/>
              </a:rPr>
              <a:t>Gartner’s “big data”</a:t>
            </a:r>
            <a:endParaRPr lang="en-PK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8DEB5-F788-8E9E-4660-A7F1FEEFF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0" i="1" dirty="0">
                <a:effectLst/>
                <a:latin typeface="arial" panose="020B0604020202020204" pitchFamily="34" charset="0"/>
              </a:rPr>
              <a:t>Big data is </a:t>
            </a:r>
            <a:r>
              <a:rPr lang="en-US" b="0" i="1" dirty="0"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high-volume</a:t>
            </a:r>
            <a:r>
              <a:rPr lang="en-US" b="0" i="1" dirty="0">
                <a:effectLst/>
                <a:latin typeface="arial" panose="020B0604020202020204" pitchFamily="34" charset="0"/>
              </a:rPr>
              <a:t>, </a:t>
            </a:r>
            <a:r>
              <a:rPr lang="en-US" b="0" i="1" dirty="0"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high-velocity</a:t>
            </a:r>
            <a:r>
              <a:rPr lang="en-US" b="0" i="1" dirty="0">
                <a:effectLst/>
                <a:latin typeface="arial" panose="020B0604020202020204" pitchFamily="34" charset="0"/>
              </a:rPr>
              <a:t> and/or </a:t>
            </a:r>
            <a:r>
              <a:rPr lang="en-US" b="0" i="1" dirty="0"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high-variety </a:t>
            </a:r>
            <a:r>
              <a:rPr lang="en-US" b="0" i="1" dirty="0">
                <a:effectLst/>
                <a:latin typeface="arial" panose="020B0604020202020204" pitchFamily="34" charset="0"/>
              </a:rPr>
              <a:t>information assets that demand </a:t>
            </a:r>
            <a:r>
              <a:rPr lang="en-US" b="0" i="1" dirty="0">
                <a:solidFill>
                  <a:srgbClr val="00B050"/>
                </a:solidFill>
                <a:effectLst/>
                <a:latin typeface="arial" panose="020B0604020202020204" pitchFamily="34" charset="0"/>
              </a:rPr>
              <a:t>cost-effective</a:t>
            </a:r>
            <a:r>
              <a:rPr lang="en-US" b="0" i="1" dirty="0">
                <a:effectLst/>
                <a:latin typeface="arial" panose="020B0604020202020204" pitchFamily="34" charset="0"/>
              </a:rPr>
              <a:t>, </a:t>
            </a:r>
            <a:r>
              <a:rPr lang="en-US" b="0" i="1" dirty="0">
                <a:solidFill>
                  <a:srgbClr val="00B050"/>
                </a:solidFill>
                <a:effectLst/>
                <a:latin typeface="arial" panose="020B0604020202020204" pitchFamily="34" charset="0"/>
              </a:rPr>
              <a:t>innovative forms </a:t>
            </a:r>
            <a:r>
              <a:rPr lang="en-US" b="0" i="1" dirty="0">
                <a:effectLst/>
                <a:latin typeface="arial" panose="020B0604020202020204" pitchFamily="34" charset="0"/>
              </a:rPr>
              <a:t>of information processing that enable enhanced insight, decision making, and process automation</a:t>
            </a:r>
            <a:r>
              <a:rPr lang="en-US" b="0" i="1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.</a:t>
            </a:r>
            <a:endParaRPr lang="en-PK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855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B76D4BD-CE68-0A85-249D-414492A8F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375" y="723900"/>
            <a:ext cx="7715250" cy="54102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79041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958A9-53C2-2163-10B7-68760EEE8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History of Hadoop</a:t>
            </a:r>
            <a:endParaRPr lang="en-PK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B7EE6-53B3-E510-5A1D-D00A56717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1" dirty="0">
                <a:solidFill>
                  <a:srgbClr val="333333"/>
                </a:solidFill>
                <a:effectLst/>
                <a:latin typeface="inter-regular"/>
              </a:rPr>
              <a:t>It all began with wide usage of world wide web</a:t>
            </a:r>
          </a:p>
          <a:p>
            <a:r>
              <a:rPr lang="en-US" i="1" dirty="0">
                <a:solidFill>
                  <a:srgbClr val="333333"/>
                </a:solidFill>
                <a:latin typeface="inter-regular"/>
              </a:rPr>
              <a:t>Search engines like google , yahoo, </a:t>
            </a:r>
            <a:r>
              <a:rPr lang="en-US" i="1" dirty="0" err="1">
                <a:solidFill>
                  <a:srgbClr val="333333"/>
                </a:solidFill>
                <a:latin typeface="inter-regular"/>
              </a:rPr>
              <a:t>youtube</a:t>
            </a:r>
            <a:r>
              <a:rPr lang="en-US" i="1" dirty="0">
                <a:solidFill>
                  <a:srgbClr val="333333"/>
                </a:solidFill>
                <a:latin typeface="inter-regular"/>
              </a:rPr>
              <a:t> , and amazon were the first one to face big data problem</a:t>
            </a:r>
          </a:p>
          <a:p>
            <a:r>
              <a:rPr lang="en-US" b="0" i="1" dirty="0">
                <a:solidFill>
                  <a:srgbClr val="333333"/>
                </a:solidFill>
                <a:effectLst/>
                <a:latin typeface="inter-regular"/>
              </a:rPr>
              <a:t>Data is like oil , almost every </a:t>
            </a:r>
            <a:r>
              <a:rPr lang="en-US" i="1" dirty="0">
                <a:solidFill>
                  <a:srgbClr val="333333"/>
                </a:solidFill>
                <a:latin typeface="inter-regular"/>
              </a:rPr>
              <a:t>organization rely on data for insight and use them for decision making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53D0CD-3822-6A6C-5E40-C7B7D701C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207" y="4873513"/>
            <a:ext cx="4741586" cy="16193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16309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A596052-ABAB-614C-9521-3C73A5EE2365}"/>
              </a:ext>
            </a:extLst>
          </p:cNvPr>
          <p:cNvSpPr txBox="1"/>
          <p:nvPr/>
        </p:nvSpPr>
        <p:spPr>
          <a:xfrm>
            <a:off x="830292" y="612844"/>
            <a:ext cx="10927511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accent1"/>
                </a:solidFill>
                <a:effectLst/>
                <a:latin typeface="Söhne"/>
              </a:rPr>
              <a:t>Abundance: </a:t>
            </a:r>
            <a:r>
              <a:rPr lang="en-US" sz="2400" b="0" i="0" dirty="0">
                <a:effectLst/>
                <a:latin typeface="Söhne"/>
              </a:rPr>
              <a:t>Data, like oil, is abundant in today's digital world. With the proliferation of digital devices, sensors, and online platforms, there is a massive amount of data being generated every second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accent1"/>
                </a:solidFill>
                <a:effectLst/>
                <a:latin typeface="Söhne"/>
              </a:rPr>
              <a:t>Extraction: </a:t>
            </a:r>
            <a:r>
              <a:rPr lang="en-US" sz="2400" b="0" i="0" dirty="0">
                <a:effectLst/>
                <a:latin typeface="Söhne"/>
              </a:rPr>
              <a:t>Extracting value from data requires effort, just like extracting oil from the ground.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accent1"/>
                </a:solidFill>
                <a:effectLst/>
                <a:latin typeface="Söhne"/>
              </a:rPr>
              <a:t>Refinement: </a:t>
            </a:r>
            <a:r>
              <a:rPr lang="en-US" sz="2400" b="0" i="0" dirty="0">
                <a:effectLst/>
                <a:latin typeface="Söhne"/>
              </a:rPr>
              <a:t>Raw data needs to be refined and transformed into useful information, just as crude oil goes through refining processes to produce valuable products</a:t>
            </a:r>
            <a:endParaRPr lang="en-US" sz="2400" dirty="0">
              <a:latin typeface="Söhne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accent1"/>
                </a:solidFill>
                <a:effectLst/>
                <a:latin typeface="Söhne"/>
              </a:rPr>
              <a:t>Value Creation: </a:t>
            </a:r>
            <a:r>
              <a:rPr lang="en-US" sz="2400" b="0" i="0" dirty="0">
                <a:effectLst/>
                <a:latin typeface="Söhne"/>
              </a:rPr>
              <a:t>Data can fuel innovation and drive business growth. By analyzing data, organizations can gain valuable insights into customer behavior, market trends, operational efficiency, and more, leading to improved decision-making and competitive advantages.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accent1"/>
                </a:solidFill>
                <a:effectLst/>
                <a:latin typeface="Söhne"/>
              </a:rPr>
              <a:t>Security and Privacy Concerns: </a:t>
            </a:r>
            <a:r>
              <a:rPr lang="en-US" sz="2400" b="0" i="0" dirty="0">
                <a:effectLst/>
                <a:latin typeface="Söhne"/>
              </a:rPr>
              <a:t>Like oil, data needs to be protected. </a:t>
            </a:r>
          </a:p>
        </p:txBody>
      </p:sp>
    </p:spTree>
    <p:extLst>
      <p:ext uri="{BB962C8B-B14F-4D97-AF65-F5344CB8AC3E}">
        <p14:creationId xmlns:p14="http://schemas.microsoft.com/office/powerpoint/2010/main" val="4081370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11C8F-A289-93E6-C611-2E9A32D19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72920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i="1" dirty="0">
                <a:solidFill>
                  <a:schemeClr val="accent1"/>
                </a:solidFill>
                <a:latin typeface="inter-regular"/>
              </a:rPr>
              <a:t>Hadoop was one of the first toolset to deal with big data!</a:t>
            </a:r>
            <a:br>
              <a:rPr lang="en-US" b="1" i="1" dirty="0">
                <a:solidFill>
                  <a:schemeClr val="accent1"/>
                </a:solidFill>
                <a:latin typeface="inter-regular"/>
              </a:rPr>
            </a:br>
            <a:endParaRPr lang="en-PK" b="1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9363C4-B92C-52CC-BB45-2F4BBEE7C3C7}"/>
              </a:ext>
            </a:extLst>
          </p:cNvPr>
          <p:cNvSpPr txBox="1"/>
          <p:nvPr/>
        </p:nvSpPr>
        <p:spPr>
          <a:xfrm>
            <a:off x="3607279" y="4322636"/>
            <a:ext cx="60945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i="1" dirty="0">
                <a:solidFill>
                  <a:srgbClr val="FF0000"/>
                </a:solidFill>
                <a:latin typeface="inter-regular"/>
              </a:rPr>
              <a:t>Do you know any other ? </a:t>
            </a:r>
            <a:endParaRPr lang="en-PK" sz="3200" dirty="0"/>
          </a:p>
        </p:txBody>
      </p:sp>
    </p:spTree>
    <p:extLst>
      <p:ext uri="{BB962C8B-B14F-4D97-AF65-F5344CB8AC3E}">
        <p14:creationId xmlns:p14="http://schemas.microsoft.com/office/powerpoint/2010/main" val="2974425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5A6B20-B3BA-242A-9352-4226240E7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872" y="819510"/>
            <a:ext cx="10076256" cy="542681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17981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</TotalTime>
  <Words>926</Words>
  <Application>Microsoft Office PowerPoint</Application>
  <PresentationFormat>Widescreen</PresentationFormat>
  <Paragraphs>99</Paragraphs>
  <Slides>35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Office Theme</vt:lpstr>
      <vt:lpstr>PowerPoint Presentation</vt:lpstr>
      <vt:lpstr>Big Data</vt:lpstr>
      <vt:lpstr>How Big is Big Data ? </vt:lpstr>
      <vt:lpstr>Gartner’s “big data”</vt:lpstr>
      <vt:lpstr>PowerPoint Presentation</vt:lpstr>
      <vt:lpstr>History of Hadoop</vt:lpstr>
      <vt:lpstr>PowerPoint Presentation</vt:lpstr>
      <vt:lpstr>Hadoop was one of the first toolset to deal with big data! </vt:lpstr>
      <vt:lpstr>PowerPoint Presentation</vt:lpstr>
      <vt:lpstr>Where did it come from ?</vt:lpstr>
      <vt:lpstr>Its origin was the Google File System paper, published by Google.</vt:lpstr>
      <vt:lpstr>PowerPoint Presentation</vt:lpstr>
      <vt:lpstr>PowerPoint Presentation</vt:lpstr>
      <vt:lpstr>two major components of Hadoop are: </vt:lpstr>
      <vt:lpstr>PowerPoint Presentation</vt:lpstr>
      <vt:lpstr>HDFS</vt:lpstr>
      <vt:lpstr>HDFS Features</vt:lpstr>
      <vt:lpstr>Need for Distributed File System</vt:lpstr>
      <vt:lpstr>Horizontal Scaling (HDFS)</vt:lpstr>
      <vt:lpstr>HDFS Features</vt:lpstr>
      <vt:lpstr>Hadoop Cluster</vt:lpstr>
      <vt:lpstr>PowerPoint Presentation</vt:lpstr>
      <vt:lpstr>PowerPoint Presentation</vt:lpstr>
      <vt:lpstr>PowerPoint Presentation</vt:lpstr>
      <vt:lpstr>Takeaways till now </vt:lpstr>
      <vt:lpstr>Fault Tolerance</vt:lpstr>
      <vt:lpstr>PowerPoint Presentation</vt:lpstr>
      <vt:lpstr>PowerPoint Presentation</vt:lpstr>
      <vt:lpstr>PowerPoint Presentation</vt:lpstr>
      <vt:lpstr>High Availability </vt:lpstr>
      <vt:lpstr>Through replication we can handle Data Node Failure</vt:lpstr>
      <vt:lpstr>But what will happen if Name Node fails ? </vt:lpstr>
      <vt:lpstr>How to Protect NN failure ? </vt:lpstr>
      <vt:lpstr>HDFS Namespace Information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Hadoop</dc:title>
  <dc:creator>Faisal</dc:creator>
  <cp:lastModifiedBy>Unknown User</cp:lastModifiedBy>
  <cp:revision>78</cp:revision>
  <dcterms:created xsi:type="dcterms:W3CDTF">2022-06-17T11:48:42Z</dcterms:created>
  <dcterms:modified xsi:type="dcterms:W3CDTF">2023-05-27T18:57:50Z</dcterms:modified>
</cp:coreProperties>
</file>

<file path=docProps/thumbnail.jpeg>
</file>